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9" r:id="rId3"/>
    <p:sldId id="276" r:id="rId4"/>
    <p:sldId id="280" r:id="rId5"/>
    <p:sldId id="260" r:id="rId6"/>
    <p:sldId id="263" r:id="rId7"/>
    <p:sldId id="264" r:id="rId8"/>
    <p:sldId id="265" r:id="rId9"/>
    <p:sldId id="266" r:id="rId10"/>
    <p:sldId id="267" r:id="rId11"/>
    <p:sldId id="277" r:id="rId12"/>
    <p:sldId id="279" r:id="rId13"/>
  </p:sldIdLst>
  <p:sldSz cx="9906000" cy="6858000" type="A4"/>
  <p:notesSz cx="6858000" cy="9144000"/>
  <p:custDataLst>
    <p:tags r:id="rId16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545">
          <p15:clr>
            <a:srgbClr val="A4A3A4"/>
          </p15:clr>
        </p15:guide>
        <p15:guide id="3" orient="horz" pos="705">
          <p15:clr>
            <a:srgbClr val="A4A3A4"/>
          </p15:clr>
        </p15:guide>
        <p15:guide id="4" orient="horz" pos="3605">
          <p15:clr>
            <a:srgbClr val="A4A3A4"/>
          </p15:clr>
        </p15:guide>
        <p15:guide id="5" pos="3120">
          <p15:clr>
            <a:srgbClr val="A4A3A4"/>
          </p15:clr>
        </p15:guide>
        <p15:guide id="6" pos="138">
          <p15:clr>
            <a:srgbClr val="A4A3A4"/>
          </p15:clr>
        </p15:guide>
        <p15:guide id="7" pos="6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1C61F6-84BC-498F-97BA-B6E2C72B60B3}" v="24" dt="2020-08-24T15:40:49.4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7512" autoAdjust="0"/>
  </p:normalViewPr>
  <p:slideViewPr>
    <p:cSldViewPr snapToGrid="0">
      <p:cViewPr varScale="1">
        <p:scale>
          <a:sx n="86" d="100"/>
          <a:sy n="86" d="100"/>
        </p:scale>
        <p:origin x="778" y="58"/>
      </p:cViewPr>
      <p:guideLst>
        <p:guide orient="horz" pos="2160"/>
        <p:guide orient="horz" pos="545"/>
        <p:guide orient="horz" pos="705"/>
        <p:guide orient="horz" pos="3605"/>
        <p:guide pos="3120"/>
        <p:guide pos="138"/>
        <p:guide pos="610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34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6894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78855" name="Rectangle 7"/>
          <p:cNvSpPr>
            <a:spLocks noChangeArrowheads="1"/>
          </p:cNvSpPr>
          <p:nvPr/>
        </p:nvSpPr>
        <p:spPr bwMode="auto">
          <a:xfrm>
            <a:off x="0" y="8685213"/>
            <a:ext cx="46894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/>
          <a:p>
            <a:endParaRPr lang="de-DE" sz="1200"/>
          </a:p>
          <a:p>
            <a:endParaRPr lang="de-DE" sz="1200"/>
          </a:p>
        </p:txBody>
      </p:sp>
      <p:sp>
        <p:nvSpPr>
          <p:cNvPr id="78856" name="Text Box 8"/>
          <p:cNvSpPr txBox="1">
            <a:spLocks noChangeArrowheads="1"/>
          </p:cNvSpPr>
          <p:nvPr/>
        </p:nvSpPr>
        <p:spPr bwMode="auto">
          <a:xfrm>
            <a:off x="4843463" y="8602663"/>
            <a:ext cx="1866900" cy="512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0" rIns="36000" bIns="0" anchor="b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ct val="30000"/>
              </a:spcAft>
            </a:pPr>
            <a:r>
              <a:rPr lang="de-DE" sz="1200" dirty="0"/>
              <a:t>Seite </a:t>
            </a:r>
            <a:fld id="{80F187CF-93AA-4660-8396-30CEF6EC56D1}" type="slidenum">
              <a:rPr lang="de-DE" sz="1200"/>
              <a:pPr>
                <a:spcAft>
                  <a:spcPct val="30000"/>
                </a:spcAft>
              </a:pPr>
              <a:t>‹Nr.›</a:t>
            </a:fld>
            <a:endParaRPr lang="de-DE" sz="1200" dirty="0"/>
          </a:p>
          <a:p>
            <a:pPr>
              <a:spcAft>
                <a:spcPct val="30000"/>
              </a:spcAft>
            </a:pPr>
            <a:r>
              <a:rPr lang="en-US" sz="800" b="1" dirty="0"/>
              <a:t>© </a:t>
            </a:r>
            <a:r>
              <a:rPr lang="en-US" sz="800" dirty="0"/>
              <a:t>PROTECH Universität Siegen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25675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6894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</p:txBody>
      </p:sp>
      <p:sp>
        <p:nvSpPr>
          <p:cNvPr id="809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71525" y="492125"/>
            <a:ext cx="5313363" cy="38020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09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34988" y="4587875"/>
            <a:ext cx="5789612" cy="3802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09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46894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/>
          </a:p>
          <a:p>
            <a:endParaRPr lang="de-DE"/>
          </a:p>
        </p:txBody>
      </p:sp>
      <p:sp>
        <p:nvSpPr>
          <p:cNvPr id="80904" name="Text Box 8"/>
          <p:cNvSpPr txBox="1">
            <a:spLocks noChangeArrowheads="1"/>
          </p:cNvSpPr>
          <p:nvPr/>
        </p:nvSpPr>
        <p:spPr bwMode="auto">
          <a:xfrm>
            <a:off x="4843463" y="8602663"/>
            <a:ext cx="1866900" cy="512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0" rIns="36000" bIns="0" anchor="b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ct val="30000"/>
              </a:spcAft>
            </a:pPr>
            <a:r>
              <a:rPr lang="de-DE" sz="1200" dirty="0"/>
              <a:t>Seite </a:t>
            </a:r>
            <a:fld id="{113C24E6-C18F-43F2-99B7-05DD00173290}" type="slidenum">
              <a:rPr lang="de-DE" sz="1200"/>
              <a:pPr>
                <a:spcAft>
                  <a:spcPct val="30000"/>
                </a:spcAft>
              </a:pPr>
              <a:t>‹Nr.›</a:t>
            </a:fld>
            <a:endParaRPr lang="de-DE" sz="1200" dirty="0"/>
          </a:p>
          <a:p>
            <a:pPr>
              <a:spcAft>
                <a:spcPct val="30000"/>
              </a:spcAft>
            </a:pPr>
            <a:r>
              <a:rPr lang="en-US" sz="800" b="1" dirty="0"/>
              <a:t>© </a:t>
            </a:r>
            <a:r>
              <a:rPr lang="en-US" sz="800" dirty="0"/>
              <a:t>PROTECH Universität Siegen</a:t>
            </a:r>
            <a:endParaRPr lang="de-DE" sz="800" dirty="0"/>
          </a:p>
        </p:txBody>
      </p:sp>
      <p:sp>
        <p:nvSpPr>
          <p:cNvPr id="80908" name="Text Box 12"/>
          <p:cNvSpPr txBox="1">
            <a:spLocks noChangeArrowheads="1"/>
          </p:cNvSpPr>
          <p:nvPr/>
        </p:nvSpPr>
        <p:spPr bwMode="auto">
          <a:xfrm>
            <a:off x="534988" y="4332288"/>
            <a:ext cx="1250950" cy="21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de-DE" sz="1400" b="1"/>
              <a:t>Anmerkungen:</a:t>
            </a:r>
          </a:p>
        </p:txBody>
      </p:sp>
    </p:spTree>
    <p:extLst>
      <p:ext uri="{BB962C8B-B14F-4D97-AF65-F5344CB8AC3E}">
        <p14:creationId xmlns:p14="http://schemas.microsoft.com/office/powerpoint/2010/main" val="190704349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268288" indent="-88900" algn="l" rtl="0" fontAlgn="base">
      <a:spcBef>
        <a:spcPct val="30000"/>
      </a:spcBef>
      <a:spcAft>
        <a:spcPct val="0"/>
      </a:spcAft>
      <a:buFont typeface="Wingdings" pitchFamily="2" charset="2"/>
      <a:buChar char="§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536575" indent="-88900" algn="l" rtl="0" fontAlgn="base">
      <a:spcBef>
        <a:spcPct val="30000"/>
      </a:spcBef>
      <a:spcAft>
        <a:spcPct val="0"/>
      </a:spcAft>
      <a:buChar char="-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809625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076325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2625" y="492125"/>
            <a:ext cx="5491163" cy="38020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8821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2625" y="492125"/>
            <a:ext cx="5491163" cy="38020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1563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71850" y="866592"/>
            <a:ext cx="6311900" cy="1400175"/>
          </a:xfrm>
        </p:spPr>
        <p:txBody>
          <a:bodyPr rIns="468000" bIns="72000"/>
          <a:lstStyle>
            <a:lvl1pPr>
              <a:defRPr sz="2600"/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371850" y="2393767"/>
            <a:ext cx="6311900" cy="332758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000" rIns="342000" bIns="45720"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sp>
        <p:nvSpPr>
          <p:cNvPr id="84996" name="Line 4"/>
          <p:cNvSpPr>
            <a:spLocks noChangeShapeType="1"/>
          </p:cNvSpPr>
          <p:nvPr/>
        </p:nvSpPr>
        <p:spPr bwMode="auto">
          <a:xfrm>
            <a:off x="3371850" y="2325504"/>
            <a:ext cx="6311900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3" name="Line 11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9" name="Line 17"/>
          <p:cNvSpPr>
            <a:spLocks noChangeShapeType="1"/>
          </p:cNvSpPr>
          <p:nvPr/>
        </p:nvSpPr>
        <p:spPr bwMode="auto">
          <a:xfrm flipH="1">
            <a:off x="217488" y="5930900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F48EFF-0181-496A-967A-C23561032B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025" y="6030000"/>
            <a:ext cx="1677567" cy="5889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9EC3F5-9328-4AAA-990F-4C090D21A4D5}"/>
              </a:ext>
            </a:extLst>
          </p:cNvPr>
          <p:cNvSpPr txBox="1"/>
          <p:nvPr userDrawn="1"/>
        </p:nvSpPr>
        <p:spPr>
          <a:xfrm>
            <a:off x="217488" y="5991225"/>
            <a:ext cx="1624614" cy="31591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0" i="0" u="none" kern="1200" spc="0" dirty="0">
                <a:solidFill>
                  <a:schemeClr val="tx1">
                    <a:lumMod val="100000"/>
                  </a:schemeClr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© Protech Universität Siegen</a:t>
            </a:r>
            <a:endParaRPr lang="en-US" sz="1000" b="0" i="0" u="none" kern="1200" spc="0" dirty="0">
              <a:solidFill>
                <a:schemeClr val="tx1">
                  <a:lumMod val="100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788608F-663B-401A-A06B-40FC60A65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054" y="6030000"/>
            <a:ext cx="2069331" cy="5889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p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952107D-EAAC-46E1-8197-F68CFCBEFBD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863600"/>
            <a:ext cx="3155950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759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D249C49-63D8-4C0D-A919-AB1EDD44082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863600"/>
            <a:ext cx="9467850" cy="2428875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7892135-1BF3-4F82-9B6B-FA346C1F047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217488" y="3292475"/>
            <a:ext cx="9467850" cy="2428875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2845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974B8DE2-FB1C-49BC-B908-E3C7A803B2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217488" y="863600"/>
            <a:ext cx="4733925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B551143-AC5D-4D41-9929-5AAA8FA578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51413" y="863600"/>
            <a:ext cx="4733925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3693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orizontal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BD925CD-3AE8-4BA5-8B6E-A0D1A18D7D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3292475"/>
            <a:ext cx="4733925" cy="2428875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533C6C-013F-4536-99AD-BC90A82B1F6F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951413" y="3292475"/>
            <a:ext cx="4733925" cy="2428875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05516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BD372C7-1BA2-449C-93A5-931294202C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1116013"/>
            <a:ext cx="9467850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BC792-D70A-46A5-80F4-41C2BCE42D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AD3EA1AD-16A2-4971-BF60-604A8AE889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5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age righ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51BB67CC-C1C3-47C7-AA93-A924CBE454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3438" y="1116013"/>
            <a:ext cx="6311900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46F4E-F450-49C1-8833-7E76F17B2C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524D8CB5-E0DE-4AAB-9786-F309AABB4A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7768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page righ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7C664FF-6BB9-422B-BF30-C9EBDC8FE0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9389" y="1116013"/>
            <a:ext cx="3155950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C687CF-85E0-4FE6-ABB8-B901335A32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32846159-45D4-4A49-BC71-CA93D156A4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54621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age lef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8112094-FC3E-4C3C-A5B9-8D64068800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5900" y="1116013"/>
            <a:ext cx="6311900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8D480-6A3B-4C19-881D-260FD36060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3168B09D-076C-4FCA-8689-D5DB21CFA3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25594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page lef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3416E477-9272-46A7-AFF6-063BE72B8C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5900" y="1116013"/>
            <a:ext cx="3155950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9F59B1-733C-4613-B956-8B82E69ACB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9FE49E52-168B-4C0E-BA9E-31312388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05327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vertical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3B62F76-3877-4E62-97DA-8BD44D0C652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5900" y="1116013"/>
            <a:ext cx="9467850" cy="2303463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93B5BD52-9165-43BB-8BC1-8CC2AD31526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15900" y="3419475"/>
            <a:ext cx="9467850" cy="2303463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E716D74-8498-4A4A-8EC2-8310014766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AF810CA-667A-4EEA-B93E-324C7894B4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81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6311900" cy="4857750"/>
          </a:xfrm>
          <a:prstGeom prst="rect">
            <a:avLst/>
          </a:prstGeom>
        </p:spPr>
        <p:txBody>
          <a:bodyPr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94849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orizontal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6F7881D-D445-4B0F-A123-8ED1AA32002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15900" y="1116013"/>
            <a:ext cx="4733925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F2169E0B-61C3-4463-AE88-5AD37DBC8D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49825" y="1116013"/>
            <a:ext cx="4733925" cy="4605338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0D84201-251F-4722-A06C-F8939D3B4F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481988C-F5DD-4A23-91CB-90374FE1AD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24783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orizontal bottom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46111FD3-A2CF-4891-95A5-10074D5815EA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15900" y="3419475"/>
            <a:ext cx="4733925" cy="2303463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73A96B8-7DEC-453A-B096-D1AE094CD52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49825" y="3419475"/>
            <a:ext cx="4733925" cy="2303463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4CA63D5F-6006-4C4E-A61B-1808EC0A45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5900" y="801688"/>
            <a:ext cx="9467850" cy="274637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>
              <a:buNone/>
              <a:defRPr sz="1800" b="0" i="1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Untertitel</a:t>
            </a:r>
            <a:endParaRPr lang="de-DE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368A3D5-2F71-449C-B18C-D8CEE3EC7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5900" y="5757863"/>
            <a:ext cx="9467850" cy="198437"/>
          </a:xfrm>
          <a:prstGeom prst="rect">
            <a:avLst/>
          </a:prstGeom>
        </p:spPr>
        <p:txBody>
          <a:bodyPr vert="horz" wrap="square" lIns="0" tIns="0" rIns="0" bIns="4572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000" b="0" i="0" u="none" kern="1200" spc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Quelle: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84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371850" y="863600"/>
            <a:ext cx="3079750" cy="4857750"/>
          </a:xfrm>
          <a:prstGeom prst="rect">
            <a:avLst/>
          </a:prstGeom>
        </p:spPr>
        <p:txBody>
          <a:bodyPr/>
          <a:lstStyle>
            <a:lvl1pPr marL="228600" indent="-228600">
              <a:defRPr sz="1800"/>
            </a:lvl1pPr>
            <a:lvl2pPr marL="457200" indent="-228600">
              <a:defRPr sz="1600"/>
            </a:lvl2pPr>
            <a:lvl3pPr marL="685800" indent="-228600">
              <a:defRPr sz="1600"/>
            </a:lvl3pPr>
            <a:lvl4pPr marL="914400" indent="-228600">
              <a:defRPr sz="1600"/>
            </a:lvl4pPr>
            <a:lvl5pPr marL="1143000" indent="-228600"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604000" y="863600"/>
            <a:ext cx="3079750" cy="4857750"/>
          </a:xfrm>
          <a:prstGeom prst="rect">
            <a:avLst/>
          </a:prstGeom>
        </p:spPr>
        <p:txBody>
          <a:bodyPr/>
          <a:lstStyle>
            <a:lvl1pPr marL="228600" indent="-228600">
              <a:defRPr sz="1800"/>
            </a:lvl1pPr>
            <a:lvl2pPr marL="457200" indent="-228600">
              <a:defRPr sz="1600"/>
            </a:lvl2pPr>
            <a:lvl3pPr marL="685800" indent="-228600">
              <a:defRPr sz="1600"/>
            </a:lvl3pPr>
            <a:lvl4pPr marL="914400" indent="-228600">
              <a:defRPr sz="1600"/>
            </a:lvl4pPr>
            <a:lvl5pPr marL="1143000" indent="-228600"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9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0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4902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518390E-CE4D-4989-8565-F69BB1957E2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863600"/>
            <a:ext cx="9467850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9302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8850B1F-110D-4C2E-A4C1-75D55D0466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73438" y="863600"/>
            <a:ext cx="6311900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490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p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8C8B2CB-DE58-4F1A-A814-4BF421DD2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9389" y="863600"/>
            <a:ext cx="3155950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480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C425-6ECC-4F26-97E5-16D52F12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EE7BCAF-2A55-4CBE-8F40-7A023A4AE2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7488" y="863600"/>
            <a:ext cx="6311900" cy="4857750"/>
          </a:xfrm>
          <a:prstGeom prst="rect">
            <a:avLst/>
          </a:prstGeom>
        </p:spPr>
        <p:txBody>
          <a:bodyPr lIns="0" tIns="0" rIns="180000" bIns="0"/>
          <a:lstStyle>
            <a:lvl1pPr marL="228600" indent="-228600">
              <a:defRPr/>
            </a:lvl1pPr>
            <a:lvl2pPr marL="457200" indent="-228600">
              <a:defRPr/>
            </a:lvl2pPr>
            <a:lvl3pPr marL="685800" indent="-228600"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938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vmlDrawing" Target="../drawings/vmlDrawing1.vml"/><Relationship Id="rId28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Relationship Id="rId27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3FA4C06D-F671-4FC6-B2C2-318D005181B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  <p:extLst>
              <p:ext uri="{D42A27DB-BD31-4B8C-83A1-F6EECF244321}">
                <p14:modId xmlns:p14="http://schemas.microsoft.com/office/powerpoint/2010/main" val="33416551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think-cell Folie" r:id="rId25" imgW="425" imgH="426" progId="TCLayout.ActiveDocument.1">
                  <p:embed/>
                </p:oleObj>
              </mc:Choice>
              <mc:Fallback>
                <p:oleObj name="think-cell Folie" r:id="rId25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7488" y="0"/>
            <a:ext cx="946785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287354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83981" name="Line 13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3983" name="Line 15"/>
          <p:cNvSpPr>
            <a:spLocks noChangeShapeType="1"/>
          </p:cNvSpPr>
          <p:nvPr/>
        </p:nvSpPr>
        <p:spPr bwMode="auto">
          <a:xfrm flipH="1">
            <a:off x="215900" y="5930900"/>
            <a:ext cx="9464675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4089" name="Text Box 121"/>
          <p:cNvSpPr txBox="1">
            <a:spLocks noChangeArrowheads="1"/>
          </p:cNvSpPr>
          <p:nvPr/>
        </p:nvSpPr>
        <p:spPr bwMode="auto">
          <a:xfrm>
            <a:off x="8361363" y="5991225"/>
            <a:ext cx="1322387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Aft>
                <a:spcPct val="30000"/>
              </a:spcAft>
            </a:pPr>
            <a:r>
              <a:rPr lang="de-DE" sz="1000"/>
              <a:t>Seite </a:t>
            </a:r>
            <a:fld id="{00C3FF0A-3B1C-460E-B60F-EC504E0555AB}" type="slidenum">
              <a:rPr lang="de-DE" sz="1000"/>
              <a:pPr algn="r">
                <a:spcAft>
                  <a:spcPct val="30000"/>
                </a:spcAft>
              </a:pPr>
              <a:t>‹Nr.›</a:t>
            </a:fld>
            <a:endParaRPr lang="de-DE" sz="10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45270B-208F-47BC-8B8A-90BE19D71ABF}"/>
              </a:ext>
            </a:extLst>
          </p:cNvPr>
          <p:cNvSpPr txBox="1"/>
          <p:nvPr userDrawn="1"/>
        </p:nvSpPr>
        <p:spPr>
          <a:xfrm>
            <a:off x="217488" y="5991225"/>
            <a:ext cx="1624614" cy="31591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0" i="0" u="none" kern="1200" spc="0" dirty="0">
                <a:solidFill>
                  <a:schemeClr val="tx1">
                    <a:lumMod val="100000"/>
                  </a:schemeClr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© Protech Universität Siegen</a:t>
            </a:r>
            <a:endParaRPr lang="en-US" sz="1000" b="0" i="0" u="none" kern="1200" spc="0" dirty="0">
              <a:solidFill>
                <a:schemeClr val="tx1">
                  <a:lumMod val="100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D96EC8-F3FA-4717-AF5A-083F6C591B26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025" y="6030000"/>
            <a:ext cx="1677567" cy="588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675926-7136-450E-8074-AF682297AF52}"/>
              </a:ext>
            </a:extLst>
          </p:cNvPr>
          <p:cNvPicPr>
            <a:picLocks noChangeAspect="1"/>
          </p:cNvPicPr>
          <p:nvPr userDrawn="1"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054" y="6030000"/>
            <a:ext cx="2069331" cy="58896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558F35-F6A7-4594-BF4E-6ACC1256F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1850" y="863600"/>
            <a:ext cx="6311900" cy="4976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</p:sldLayoutIdLst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28600" indent="-228600" algn="l" rtl="0" eaLnBrk="1" fontAlgn="base" hangingPunct="1">
        <a:spcBef>
          <a:spcPct val="30000"/>
        </a:spcBef>
        <a:spcAft>
          <a:spcPct val="20000"/>
        </a:spcAft>
        <a:buClr>
          <a:schemeClr val="accent2"/>
        </a:buClr>
        <a:buSzPct val="90000"/>
        <a:buFont typeface="Wingdings" pitchFamily="2" charset="2"/>
        <a:buChar char="n"/>
        <a:tabLst>
          <a:tab pos="266700" algn="l"/>
          <a:tab pos="631825" algn="l"/>
          <a:tab pos="981075" algn="l"/>
        </a:tabLs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Arial" charset="0"/>
        <a:buChar char="–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2pPr>
      <a:lvl3pPr marL="6858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3pPr>
      <a:lvl4pPr marL="9144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4pPr>
      <a:lvl5pPr marL="1143000" indent="-228600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5pPr>
      <a:lvl6pPr marL="22510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6pPr>
      <a:lvl7pPr marL="27082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7pPr>
      <a:lvl8pPr marL="31654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8pPr>
      <a:lvl9pPr marL="36226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9E5AE3-A7DE-4E8B-88E0-0BA1AA5E5D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Erläuterungen zur Demozelle</a:t>
            </a:r>
          </a:p>
        </p:txBody>
      </p:sp>
    </p:spTree>
    <p:extLst>
      <p:ext uri="{BB962C8B-B14F-4D97-AF65-F5344CB8AC3E}">
        <p14:creationId xmlns:p14="http://schemas.microsoft.com/office/powerpoint/2010/main" val="1578686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660EC1-D225-4476-87F4-4CC3245A0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5" t="31638" r="61733" b="47969"/>
          <a:stretch/>
        </p:blipFill>
        <p:spPr>
          <a:xfrm>
            <a:off x="217488" y="869465"/>
            <a:ext cx="7092445" cy="2255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BD1E2-8CD1-47C3-B994-57B0B830F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Vibration Sensorzuordnung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F223-2E43-4A27-A440-4A3EAF334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8" y="3292475"/>
            <a:ext cx="9467850" cy="2428875"/>
          </a:xfrm>
        </p:spPr>
        <p:txBody>
          <a:bodyPr/>
          <a:lstStyle/>
          <a:p>
            <a:r>
              <a:rPr lang="de-DE" dirty="0"/>
              <a:t>1 gibt Vibration X Out, Vibration auf der X-Achse des Kompressors an</a:t>
            </a:r>
          </a:p>
          <a:p>
            <a:r>
              <a:rPr lang="de-DE" dirty="0"/>
              <a:t>2 gibt Vibration Y Out, Vibration auf der Y-Achse des Kompressors an</a:t>
            </a:r>
          </a:p>
          <a:p>
            <a:r>
              <a:rPr lang="de-DE" dirty="0"/>
              <a:t>3 gibt Vibration X Out, Vibration auf der X-Achse des Förderbandes an</a:t>
            </a:r>
          </a:p>
          <a:p>
            <a:r>
              <a:rPr lang="de-DE" dirty="0"/>
              <a:t>4 gibt Vibration Y Out, Vibration auf der X-Achse des Förderbandes an</a:t>
            </a:r>
          </a:p>
          <a:p>
            <a:endParaRPr lang="de-DE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34BD242A-AC83-4BB9-80C6-481DD4B606B5}"/>
              </a:ext>
            </a:extLst>
          </p:cNvPr>
          <p:cNvSpPr/>
          <p:nvPr/>
        </p:nvSpPr>
        <p:spPr bwMode="auto">
          <a:xfrm>
            <a:off x="6968971" y="408373"/>
            <a:ext cx="2831977" cy="1961965"/>
          </a:xfrm>
          <a:prstGeom prst="roundRect">
            <a:avLst/>
          </a:prstGeom>
          <a:solidFill>
            <a:schemeClr val="accent2"/>
          </a:solidFill>
          <a:ln w="1079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dirty="0">
                <a:solidFill>
                  <a:schemeClr val="bg1"/>
                </a:solidFill>
              </a:rPr>
              <a:t>Abtastintervall von 200ms zu niedrig für eine Auswertung. Zur Zeit Hardwareseitig begrenzt</a:t>
            </a:r>
          </a:p>
        </p:txBody>
      </p:sp>
    </p:spTree>
    <p:extLst>
      <p:ext uri="{BB962C8B-B14F-4D97-AF65-F5344CB8AC3E}">
        <p14:creationId xmlns:p14="http://schemas.microsoft.com/office/powerpoint/2010/main" val="691023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B531AF05-FF20-47DB-8E0A-7F47CA1A43C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450118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think-cell Folie" r:id="rId5" imgW="425" imgH="426" progId="TCLayout.ActiveDocument.1">
                  <p:embed/>
                </p:oleObj>
              </mc:Choice>
              <mc:Fallback>
                <p:oleObj name="think-cell Folie" r:id="rId5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>
            <a:extLst>
              <a:ext uri="{FF2B5EF4-FFF2-40B4-BE49-F238E27FC236}">
                <a16:creationId xmlns:a16="http://schemas.microsoft.com/office/drawing/2014/main" id="{1E4BCBFA-DD63-4F76-8EB1-39119549981F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2"/>
          </a:solidFill>
          <a:ln w="1079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spcCol="0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kumimoji="0" lang="de-DE" sz="2200" b="1" u="none" strike="noStrike" cap="none" normalizeH="0" dirty="0" err="1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F6D2C-750A-4E1F-A896-007D8642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Zuordnung der Zeitstempel zu einzelnen Produkten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96BB1-504B-4007-AE4B-FE57E2E571A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17488" y="878889"/>
            <a:ext cx="9467850" cy="4842461"/>
          </a:xfrm>
        </p:spPr>
        <p:txBody>
          <a:bodyPr>
            <a:normAutofit lnSpcReduction="10000"/>
          </a:bodyPr>
          <a:lstStyle/>
          <a:p>
            <a:r>
              <a:rPr lang="de-DE" dirty="0"/>
              <a:t>Die Positionsdaten des Roboters werden durchgängig überprüft. Interessant für die Montage ist allerdings nur die Endposition, in der er die weiße Scheibe auf der schwarzen platziert wird</a:t>
            </a:r>
          </a:p>
          <a:p>
            <a:r>
              <a:rPr lang="de-DE" dirty="0"/>
              <a:t>Hierzu wird im </a:t>
            </a:r>
            <a:r>
              <a:rPr lang="de-DE" dirty="0" err="1"/>
              <a:t>DataLogger</a:t>
            </a:r>
            <a:r>
              <a:rPr lang="de-DE" dirty="0"/>
              <a:t> der Roboterposition zusätzlich die </a:t>
            </a:r>
            <a:r>
              <a:rPr lang="de-DE" dirty="0" err="1"/>
              <a:t>Gateposition</a:t>
            </a:r>
            <a:r>
              <a:rPr lang="de-DE" dirty="0"/>
              <a:t> in mm geloggt</a:t>
            </a:r>
          </a:p>
          <a:p>
            <a:r>
              <a:rPr lang="de-DE" dirty="0"/>
              <a:t>2,24 Sekunden, nachdem der Roboter die Scheibe fallengelassen hat, wird das Gate aktiviert.</a:t>
            </a:r>
          </a:p>
          <a:p>
            <a:r>
              <a:rPr lang="de-DE" dirty="0"/>
              <a:t>Der zu überwachende Zeitraum aller für die Qualitätskontrolle relevanten Sensoren startet also 2,24 Sekunden vor der Aktivierung des Gates.</a:t>
            </a:r>
          </a:p>
          <a:p>
            <a:r>
              <a:rPr lang="de-DE" dirty="0"/>
              <a:t>Sobald die Scheiben anschließend die Qualitätskontrolle passiert haben, wird im </a:t>
            </a:r>
            <a:r>
              <a:rPr lang="de-DE" dirty="0" err="1"/>
              <a:t>DataLogger</a:t>
            </a:r>
            <a:r>
              <a:rPr lang="de-DE" dirty="0"/>
              <a:t> der Quality Control ein neuer Wert ausgegeben.</a:t>
            </a:r>
          </a:p>
          <a:p>
            <a:r>
              <a:rPr lang="de-DE" dirty="0"/>
              <a:t>Ab diesem Zeitpunkt sind die folgenden Messwerte für dieses Produkt irrelevant.</a:t>
            </a:r>
          </a:p>
          <a:p>
            <a:r>
              <a:rPr lang="de-DE" dirty="0"/>
              <a:t>2,24 Sekunden vor Öffnung des Gates beginnt die nächste interessante Datenreihe</a:t>
            </a:r>
          </a:p>
          <a:p>
            <a:r>
              <a:rPr lang="de-DE" dirty="0"/>
              <a:t>Die Zeit zwischen </a:t>
            </a:r>
            <a:r>
              <a:rPr lang="de-DE" dirty="0" err="1"/>
              <a:t>Gateöffnung</a:t>
            </a:r>
            <a:r>
              <a:rPr lang="de-DE" dirty="0"/>
              <a:t> und QC ist abhängig von der Bandgeschwindigkeit</a:t>
            </a:r>
          </a:p>
          <a:p>
            <a:r>
              <a:rPr lang="de-DE" dirty="0">
                <a:solidFill>
                  <a:srgbClr val="FF0000"/>
                </a:solidFill>
              </a:rPr>
              <a:t>Diese Lösung stellt nur einen temporären Workaround da, an einer Sensorlösung zur </a:t>
            </a:r>
            <a:r>
              <a:rPr lang="de-DE" dirty="0" err="1">
                <a:solidFill>
                  <a:srgbClr val="FF0000"/>
                </a:solidFill>
              </a:rPr>
              <a:t>bestimmung</a:t>
            </a:r>
            <a:r>
              <a:rPr lang="de-DE" dirty="0">
                <a:solidFill>
                  <a:srgbClr val="FF0000"/>
                </a:solidFill>
              </a:rPr>
              <a:t> der korrekten Roboterendposition wird gearbeitet</a:t>
            </a:r>
          </a:p>
        </p:txBody>
      </p:sp>
    </p:spTree>
    <p:extLst>
      <p:ext uri="{BB962C8B-B14F-4D97-AF65-F5344CB8AC3E}">
        <p14:creationId xmlns:p14="http://schemas.microsoft.com/office/powerpoint/2010/main" val="220886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3C9156-D5F8-4DA5-8D2F-0D060AE7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 der Montage zur Veranschaulichung des Montageablaufs</a:t>
            </a:r>
          </a:p>
        </p:txBody>
      </p:sp>
      <p:pic>
        <p:nvPicPr>
          <p:cNvPr id="5" name="Demozelle Montage Low Speed Usecase 1">
            <a:hlinkClick r:id="" action="ppaction://media"/>
            <a:extLst>
              <a:ext uri="{FF2B5EF4-FFF2-40B4-BE49-F238E27FC236}">
                <a16:creationId xmlns:a16="http://schemas.microsoft.com/office/drawing/2014/main" id="{F5DD244F-9662-43E2-9F83-2004FEC977DD}"/>
              </a:ext>
            </a:extLst>
          </p:cNvPr>
          <p:cNvPicPr>
            <a:picLocks noGrp="1" noChangeAspect="1"/>
          </p:cNvPicPr>
          <p:nvPr>
            <p:ph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489" y="886361"/>
            <a:ext cx="6021272" cy="3410431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2C5B6CC-90AB-4943-BF9B-0915845A2CDE}"/>
              </a:ext>
            </a:extLst>
          </p:cNvPr>
          <p:cNvSpPr txBox="1">
            <a:spLocks/>
          </p:cNvSpPr>
          <p:nvPr/>
        </p:nvSpPr>
        <p:spPr>
          <a:xfrm>
            <a:off x="6338656" y="886361"/>
            <a:ext cx="3346682" cy="4834990"/>
          </a:xfrm>
          <a:prstGeom prst="rect">
            <a:avLst/>
          </a:prstGeom>
        </p:spPr>
        <p:txBody>
          <a:bodyPr vert="horz" lIns="0" tIns="0" rIns="180000" bIns="0" rtlCol="0">
            <a:normAutofit fontScale="92500" lnSpcReduction="10000"/>
          </a:bodyPr>
          <a:lstStyle>
            <a:lvl1pPr marL="228600" indent="-228600" algn="l" rtl="0" eaLnBrk="1" fontAlgn="base" hangingPunct="1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SzPct val="90000"/>
              <a:buFont typeface="Wingdings" pitchFamily="2" charset="2"/>
              <a:buChar char="n"/>
              <a:tabLst>
                <a:tab pos="266700" algn="l"/>
                <a:tab pos="631825" algn="l"/>
                <a:tab pos="981075" algn="l"/>
              </a:tabLst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Arial" charset="0"/>
              <a:buChar char="–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2pPr>
            <a:lvl3pPr marL="6858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3pPr>
            <a:lvl4pPr marL="9144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4pPr>
            <a:lvl5pPr marL="11430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5pPr>
            <a:lvl6pPr marL="22510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6pPr>
            <a:lvl7pPr marL="27082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7pPr>
            <a:lvl8pPr marL="31654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8pPr>
            <a:lvl9pPr marL="36226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kern="0" dirty="0"/>
              <a:t>Start: Produkt 1 bereits auf dem Weg zur QC, in Montageposition wird neues Produkt 2 montiert </a:t>
            </a:r>
          </a:p>
          <a:p>
            <a:r>
              <a:rPr lang="de-DE" kern="0" dirty="0"/>
              <a:t>Ca. 00:02,80: Produkt 1 hat QC passiert </a:t>
            </a:r>
            <a:r>
              <a:rPr lang="de-DE" kern="0" dirty="0">
                <a:sym typeface="Wingdings" panose="05000000000000000000" pitchFamily="2" charset="2"/>
              </a:rPr>
              <a:t> Messwerte ab diesem Zeitpunkt irrelevant für Produkt 1</a:t>
            </a:r>
            <a:endParaRPr lang="de-DE" kern="0" dirty="0"/>
          </a:p>
          <a:p>
            <a:r>
              <a:rPr lang="de-DE" kern="0" dirty="0"/>
              <a:t>Ca. 00:11,70: Roboter in Endposition und Greifer öffnet sich </a:t>
            </a:r>
            <a:r>
              <a:rPr lang="de-DE" kern="0" dirty="0">
                <a:sym typeface="Wingdings" panose="05000000000000000000" pitchFamily="2" charset="2"/>
              </a:rPr>
              <a:t> Messwerte ab diesem Zeitpunkt interessant für neues Produkt</a:t>
            </a:r>
          </a:p>
          <a:p>
            <a:r>
              <a:rPr lang="de-DE" kern="0" dirty="0">
                <a:sym typeface="Wingdings" panose="05000000000000000000" pitchFamily="2" charset="2"/>
              </a:rPr>
              <a:t>Ca. 00:29,40: Scheiben haben QC passiert  Messwerte ab diesem Zeitpunkt irrelevant für dieses Produkt</a:t>
            </a:r>
          </a:p>
          <a:p>
            <a:endParaRPr lang="de-DE" kern="0" dirty="0">
              <a:sym typeface="Wingdings" panose="05000000000000000000" pitchFamily="2" charset="2"/>
            </a:endParaRPr>
          </a:p>
          <a:p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222655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563D6-3FB0-4079-8A92-04F03CA1B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Ordnerübersicht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817CE-3723-4572-A510-6F2B66537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438" y="863600"/>
            <a:ext cx="6311900" cy="2447771"/>
          </a:xfrm>
        </p:spPr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einzelnen</a:t>
            </a:r>
            <a:r>
              <a:rPr lang="en-US" dirty="0"/>
              <a:t> </a:t>
            </a:r>
            <a:r>
              <a:rPr lang="en-US" dirty="0" err="1"/>
              <a:t>Ordner</a:t>
            </a:r>
            <a:r>
              <a:rPr lang="en-US" dirty="0"/>
              <a:t> </a:t>
            </a:r>
            <a:r>
              <a:rPr lang="en-US" dirty="0" err="1"/>
              <a:t>enthalten</a:t>
            </a:r>
            <a:r>
              <a:rPr lang="en-US" dirty="0"/>
              <a:t> die </a:t>
            </a:r>
            <a:r>
              <a:rPr lang="en-US" dirty="0" err="1"/>
              <a:t>DataLogger</a:t>
            </a:r>
            <a:r>
              <a:rPr lang="en-US" dirty="0"/>
              <a:t> der </a:t>
            </a:r>
            <a:r>
              <a:rPr lang="en-US" dirty="0" err="1"/>
              <a:t>Sensoren</a:t>
            </a:r>
            <a:r>
              <a:rPr lang="en-US" dirty="0"/>
              <a:t>, </a:t>
            </a:r>
            <a:r>
              <a:rPr lang="en-US" dirty="0" err="1"/>
              <a:t>gruppiert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übergeordneten</a:t>
            </a:r>
            <a:r>
              <a:rPr lang="en-US" dirty="0"/>
              <a:t> </a:t>
            </a:r>
            <a:r>
              <a:rPr lang="en-US" dirty="0" err="1"/>
              <a:t>Begriffen</a:t>
            </a:r>
            <a:endParaRPr lang="en-US" dirty="0"/>
          </a:p>
          <a:p>
            <a:r>
              <a:rPr lang="en-US" dirty="0"/>
              <a:t>Die </a:t>
            </a:r>
            <a:r>
              <a:rPr lang="en-US" dirty="0" err="1"/>
              <a:t>Bilddateien</a:t>
            </a:r>
            <a:r>
              <a:rPr lang="en-US" dirty="0"/>
              <a:t> </a:t>
            </a:r>
            <a:r>
              <a:rPr lang="en-US" dirty="0" err="1"/>
              <a:t>zeigen</a:t>
            </a:r>
            <a:r>
              <a:rPr lang="en-US" dirty="0"/>
              <a:t> die </a:t>
            </a:r>
            <a:r>
              <a:rPr lang="en-US" dirty="0" err="1"/>
              <a:t>Startzeitpunkte</a:t>
            </a:r>
            <a:r>
              <a:rPr lang="en-US" dirty="0"/>
              <a:t> der </a:t>
            </a:r>
            <a:r>
              <a:rPr lang="en-US" dirty="0" err="1"/>
              <a:t>Aufnahme</a:t>
            </a:r>
            <a:r>
              <a:rPr lang="en-US" dirty="0"/>
              <a:t> und der </a:t>
            </a:r>
            <a:r>
              <a:rPr lang="en-US" dirty="0" err="1"/>
              <a:t>einzelnen</a:t>
            </a:r>
            <a:r>
              <a:rPr lang="en-US" dirty="0"/>
              <a:t> Use Cases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9041EB-332D-49C1-AA61-E64F0294F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19" t="16502" r="53622" b="35905"/>
          <a:stretch/>
        </p:blipFill>
        <p:spPr>
          <a:xfrm>
            <a:off x="217488" y="863600"/>
            <a:ext cx="3155950" cy="265195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B41943-9814-428C-B795-CE5561EA2873}"/>
              </a:ext>
            </a:extLst>
          </p:cNvPr>
          <p:cNvSpPr txBox="1">
            <a:spLocks/>
          </p:cNvSpPr>
          <p:nvPr/>
        </p:nvSpPr>
        <p:spPr>
          <a:xfrm>
            <a:off x="3594100" y="4292753"/>
            <a:ext cx="6311900" cy="2447771"/>
          </a:xfrm>
          <a:prstGeom prst="rect">
            <a:avLst/>
          </a:prstGeom>
        </p:spPr>
        <p:txBody>
          <a:bodyPr vert="horz" lIns="0" tIns="0" rIns="180000" bIns="0" rtlCol="0">
            <a:normAutofit/>
          </a:bodyPr>
          <a:lstStyle>
            <a:lvl1pPr marL="228600" indent="-228600" algn="l" rtl="0" eaLnBrk="1" fontAlgn="base" hangingPunct="1">
              <a:spcBef>
                <a:spcPct val="30000"/>
              </a:spcBef>
              <a:spcAft>
                <a:spcPct val="20000"/>
              </a:spcAft>
              <a:buClr>
                <a:schemeClr val="accent2"/>
              </a:buClr>
              <a:buSzPct val="90000"/>
              <a:buFont typeface="Wingdings" pitchFamily="2" charset="2"/>
              <a:buChar char="n"/>
              <a:tabLst>
                <a:tab pos="266700" algn="l"/>
                <a:tab pos="631825" algn="l"/>
                <a:tab pos="981075" algn="l"/>
              </a:tabLst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Arial" charset="0"/>
              <a:buChar char="–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2pPr>
            <a:lvl3pPr marL="6858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3pPr>
            <a:lvl4pPr marL="9144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4pPr>
            <a:lvl5pPr marL="1143000" indent="-228600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5pPr>
            <a:lvl6pPr marL="22510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6pPr>
            <a:lvl7pPr marL="27082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7pPr>
            <a:lvl8pPr marL="31654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8pPr>
            <a:lvl9pPr marL="3622675" indent="-180975" algn="l" rtl="0" eaLnBrk="1" fontAlgn="base" hangingPunct="1">
              <a:spcBef>
                <a:spcPct val="0"/>
              </a:spcBef>
              <a:spcAft>
                <a:spcPct val="20000"/>
              </a:spcAft>
              <a:buClr>
                <a:schemeClr val="tx1"/>
              </a:buClr>
              <a:buFont typeface="Wingdings" pitchFamily="2" charset="2"/>
              <a:buChar char="§"/>
              <a:tabLst>
                <a:tab pos="266700" algn="l"/>
                <a:tab pos="631825" algn="l"/>
                <a:tab pos="981075" algn="l"/>
              </a:tabLst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967058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6D2C-750A-4E1F-A896-007D8642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Erläuterungen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96BB1-504B-4007-AE4B-FE57E2E571A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17488" y="878889"/>
            <a:ext cx="9467850" cy="4842461"/>
          </a:xfrm>
        </p:spPr>
        <p:txBody>
          <a:bodyPr/>
          <a:lstStyle/>
          <a:p>
            <a:r>
              <a:rPr lang="de-DE" dirty="0"/>
              <a:t>Jede Zeile der Exceldateien beschreibt eine Messung</a:t>
            </a:r>
          </a:p>
          <a:p>
            <a:pPr lvl="1"/>
            <a:r>
              <a:rPr lang="de-DE" dirty="0"/>
              <a:t>Jeder Messung lässt sich ein </a:t>
            </a:r>
            <a:r>
              <a:rPr lang="de-DE" dirty="0" err="1"/>
              <a:t>TimeStamp</a:t>
            </a:r>
            <a:r>
              <a:rPr lang="de-DE" dirty="0"/>
              <a:t> zuordnen, sowohl mit Server, als auch Source Zeiten</a:t>
            </a:r>
          </a:p>
          <a:p>
            <a:r>
              <a:rPr lang="de-DE" dirty="0"/>
              <a:t>Da hier zwei Systeme miteinander kommunizieren müssen (Siemens und SICK), findet sich in den Datensätzen eine Zeitverschiebung der </a:t>
            </a:r>
            <a:r>
              <a:rPr lang="de-DE" dirty="0" err="1"/>
              <a:t>TimeStamps</a:t>
            </a:r>
            <a:endParaRPr lang="de-DE" dirty="0"/>
          </a:p>
          <a:p>
            <a:pPr lvl="1"/>
            <a:r>
              <a:rPr lang="de-DE" dirty="0"/>
              <a:t>Zeitverschiebung beträgt 18,8 Sekunden</a:t>
            </a:r>
          </a:p>
          <a:p>
            <a:r>
              <a:rPr lang="de-DE" dirty="0"/>
              <a:t>Welche Sensoren hiervon betroffen sind, sind der Datei </a:t>
            </a:r>
            <a:r>
              <a:rPr lang="it-IT" dirty="0"/>
              <a:t>200821_Datalogger_Info_v03_bmb </a:t>
            </a:r>
            <a:r>
              <a:rPr lang="it-IT" dirty="0" err="1"/>
              <a:t>zu</a:t>
            </a:r>
            <a:r>
              <a:rPr lang="it-IT" dirty="0"/>
              <a:t> </a:t>
            </a:r>
            <a:r>
              <a:rPr lang="it-IT" dirty="0" err="1"/>
              <a:t>entnehmen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0551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9504195B-2221-4112-A959-AE375735410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35948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Folie" r:id="rId5" imgW="425" imgH="426" progId="TCLayout.ActiveDocument.1">
                  <p:embed/>
                </p:oleObj>
              </mc:Choice>
              <mc:Fallback>
                <p:oleObj name="think-cell Folie" r:id="rId5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 hidden="1">
            <a:extLst>
              <a:ext uri="{FF2B5EF4-FFF2-40B4-BE49-F238E27FC236}">
                <a16:creationId xmlns:a16="http://schemas.microsoft.com/office/drawing/2014/main" id="{8320DEE8-0FC2-448D-B6D7-8FAD05321662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accent2"/>
          </a:solidFill>
          <a:ln w="1079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spcCol="0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kumimoji="0" lang="de-DE" sz="2200" b="1" u="none" strike="noStrike" cap="none" normalizeH="0" dirty="0" err="1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FA06E3-2E95-4686-BCA1-E0967F02B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Bilddateien zur Bestimmung der </a:t>
            </a:r>
            <a:r>
              <a:rPr lang="de-DE" dirty="0" err="1"/>
              <a:t>UseCase</a:t>
            </a:r>
            <a:r>
              <a:rPr lang="de-DE" dirty="0"/>
              <a:t>-relevanten </a:t>
            </a:r>
            <a:r>
              <a:rPr lang="de-DE" dirty="0" err="1"/>
              <a:t>TimeStamps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56C3C5-499B-459B-9E23-A111D61F6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8" y="1554162"/>
            <a:ext cx="9467850" cy="4167188"/>
          </a:xfrm>
        </p:spPr>
        <p:txBody>
          <a:bodyPr/>
          <a:lstStyle/>
          <a:p>
            <a:r>
              <a:rPr lang="de-DE" dirty="0"/>
              <a:t>Erste Bilddatei enthält den Startzeitpunkt der Messwerte</a:t>
            </a:r>
          </a:p>
          <a:p>
            <a:pPr lvl="1"/>
            <a:r>
              <a:rPr lang="de-DE" dirty="0"/>
              <a:t>Jeder </a:t>
            </a:r>
            <a:r>
              <a:rPr lang="de-DE" dirty="0" err="1"/>
              <a:t>DataLogger</a:t>
            </a:r>
            <a:r>
              <a:rPr lang="de-DE" dirty="0"/>
              <a:t> muss einzeln gestartet werden, anschließend wurde dieser Screenshot erstellt, um einen gemeinsamen Startzeitpunkt festzulegen</a:t>
            </a:r>
          </a:p>
          <a:p>
            <a:r>
              <a:rPr lang="de-DE" dirty="0"/>
              <a:t>Die folgenden Bilddateien markieren den Startzeitpunkt der einzelnen </a:t>
            </a:r>
            <a:r>
              <a:rPr lang="de-DE" dirty="0" err="1"/>
              <a:t>Usecases</a:t>
            </a:r>
            <a:endParaRPr lang="de-DE" dirty="0"/>
          </a:p>
          <a:p>
            <a:r>
              <a:rPr lang="de-DE" dirty="0"/>
              <a:t>Die </a:t>
            </a:r>
            <a:r>
              <a:rPr lang="de-DE" dirty="0" err="1"/>
              <a:t>Usecases</a:t>
            </a:r>
            <a:r>
              <a:rPr lang="de-DE" dirty="0"/>
              <a:t> wurden der Reihe nach aktiviert und ein entsprechender Screenshot des </a:t>
            </a:r>
            <a:r>
              <a:rPr lang="de-DE" dirty="0" err="1"/>
              <a:t>TimeStamp</a:t>
            </a:r>
            <a:r>
              <a:rPr lang="de-DE" dirty="0"/>
              <a:t> erstellt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0C9367-265D-43E2-B747-512924CD2EC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863" t="18096" r="46856" b="77443"/>
          <a:stretch/>
        </p:blipFill>
        <p:spPr>
          <a:xfrm>
            <a:off x="217488" y="892514"/>
            <a:ext cx="7254318" cy="48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00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3499-1613-4884-A80A-0F6BC37D0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Erläuterungen der Exceldateien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F7B6C-B310-4279-8149-1C6BAFF25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8" y="3118481"/>
            <a:ext cx="9467850" cy="2602868"/>
          </a:xfrm>
        </p:spPr>
        <p:txBody>
          <a:bodyPr/>
          <a:lstStyle/>
          <a:p>
            <a:r>
              <a:rPr lang="de-DE" dirty="0"/>
              <a:t>Primary Key: Sensorzuordnung, um einzelne Sensoren innerhalb eines Dataloggers zu unterscheiden</a:t>
            </a:r>
          </a:p>
          <a:p>
            <a:r>
              <a:rPr lang="de-DE" dirty="0" err="1"/>
              <a:t>DataType</a:t>
            </a:r>
            <a:r>
              <a:rPr lang="de-DE" dirty="0"/>
              <a:t>: gibt den Typ der Daten in </a:t>
            </a:r>
            <a:r>
              <a:rPr lang="de-DE" dirty="0" err="1"/>
              <a:t>HexCode</a:t>
            </a:r>
            <a:r>
              <a:rPr lang="de-DE" dirty="0"/>
              <a:t> an</a:t>
            </a:r>
          </a:p>
          <a:p>
            <a:r>
              <a:rPr lang="de-DE" dirty="0"/>
              <a:t>Value: gibt den eigentlichen Wert des </a:t>
            </a:r>
            <a:r>
              <a:rPr lang="de-DE" dirty="0" err="1"/>
              <a:t>Seonsors</a:t>
            </a:r>
            <a:r>
              <a:rPr lang="de-DE" dirty="0"/>
              <a:t> an</a:t>
            </a:r>
          </a:p>
          <a:p>
            <a:r>
              <a:rPr lang="de-DE" dirty="0" err="1"/>
              <a:t>StatusCode</a:t>
            </a:r>
            <a:r>
              <a:rPr lang="de-DE" dirty="0"/>
              <a:t>: gibt den Status des Sensors in </a:t>
            </a:r>
            <a:r>
              <a:rPr lang="de-DE" dirty="0" err="1"/>
              <a:t>HexCode</a:t>
            </a:r>
            <a:r>
              <a:rPr lang="de-DE" dirty="0"/>
              <a:t> an</a:t>
            </a:r>
          </a:p>
          <a:p>
            <a:r>
              <a:rPr lang="de-DE" dirty="0"/>
              <a:t>Source-/</a:t>
            </a:r>
            <a:r>
              <a:rPr lang="de-DE" dirty="0" err="1"/>
              <a:t>ServerTimeStamp</a:t>
            </a:r>
            <a:r>
              <a:rPr lang="de-DE" dirty="0"/>
              <a:t>: gibt den Zeitstempel des Messwertes der Quelle und des Servers an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2377306-1B07-4755-9092-B0DB07909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86" r="54922" b="52270"/>
          <a:stretch/>
        </p:blipFill>
        <p:spPr>
          <a:xfrm>
            <a:off x="217487" y="863600"/>
            <a:ext cx="9478043" cy="211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46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6CEF-8535-4318-B15E-A51DF832C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487" y="0"/>
            <a:ext cx="9467850" cy="719138"/>
          </a:xfrm>
        </p:spPr>
        <p:txBody>
          <a:bodyPr/>
          <a:lstStyle/>
          <a:p>
            <a:r>
              <a:rPr lang="de-DE" dirty="0" err="1"/>
              <a:t>Conveyor</a:t>
            </a:r>
            <a:r>
              <a:rPr lang="de-DE" dirty="0"/>
              <a:t> Speed Sensorzuordnung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4EB71-2783-4940-8598-9D6A923ED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8" y="3118481"/>
            <a:ext cx="9478042" cy="2602869"/>
          </a:xfrm>
        </p:spPr>
        <p:txBody>
          <a:bodyPr/>
          <a:lstStyle/>
          <a:p>
            <a:r>
              <a:rPr lang="de-DE" dirty="0"/>
              <a:t>1 und 2, 3 und 4, 5 und 6 gehören jeweils zu einem Förderband</a:t>
            </a:r>
          </a:p>
          <a:p>
            <a:r>
              <a:rPr lang="de-DE" dirty="0"/>
              <a:t>Der erste Wert gibt den </a:t>
            </a:r>
            <a:r>
              <a:rPr lang="de-DE" dirty="0" err="1"/>
              <a:t>SpeedInput</a:t>
            </a:r>
            <a:r>
              <a:rPr lang="de-DE" dirty="0"/>
              <a:t> durch die Steuerung an (1, 3, 5)</a:t>
            </a:r>
          </a:p>
          <a:p>
            <a:r>
              <a:rPr lang="de-DE" dirty="0"/>
              <a:t>Der zweite Wert gibt den </a:t>
            </a:r>
            <a:r>
              <a:rPr lang="de-DE" dirty="0" err="1"/>
              <a:t>Speed_AOut</a:t>
            </a:r>
            <a:r>
              <a:rPr lang="de-DE" dirty="0"/>
              <a:t>, also die durch den Input erzeugte Geschwindigkeit des Förderbandes an (2, 4, 6)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8D20F69-7291-4CDA-86F9-B762EBA10B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86" r="54922" b="52270"/>
          <a:stretch/>
        </p:blipFill>
        <p:spPr>
          <a:xfrm>
            <a:off x="217487" y="863600"/>
            <a:ext cx="9478043" cy="211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6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A0941-FB6F-46F0-8131-4EAE00C69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Gate Sensorzuordnung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F33A8-F55A-48D4-8ADD-62DF0CF3B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7" y="3190336"/>
            <a:ext cx="9401641" cy="2531014"/>
          </a:xfrm>
        </p:spPr>
        <p:txBody>
          <a:bodyPr/>
          <a:lstStyle/>
          <a:p>
            <a:r>
              <a:rPr lang="de-DE" dirty="0"/>
              <a:t>1 gibt </a:t>
            </a:r>
            <a:r>
              <a:rPr lang="de-DE" dirty="0" err="1"/>
              <a:t>GatePosition</a:t>
            </a:r>
            <a:r>
              <a:rPr lang="de-DE" dirty="0"/>
              <a:t>, also die momentane Position des Gates an</a:t>
            </a:r>
          </a:p>
          <a:p>
            <a:r>
              <a:rPr lang="de-DE" dirty="0"/>
              <a:t>2 gibt </a:t>
            </a:r>
            <a:r>
              <a:rPr lang="de-DE" dirty="0" err="1"/>
              <a:t>GateSpeed</a:t>
            </a:r>
            <a:r>
              <a:rPr lang="de-DE" dirty="0"/>
              <a:t>, also die aktuelle Geschwindigkeit des Gates an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719C4CB-70B5-4CB5-BB69-583F9FFC0E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66" r="54480" b="52333"/>
          <a:stretch/>
        </p:blipFill>
        <p:spPr>
          <a:xfrm>
            <a:off x="217488" y="863600"/>
            <a:ext cx="9545077" cy="218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7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74171-7617-4670-8FEF-7AD6AFCF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Quality Control </a:t>
            </a:r>
            <a:r>
              <a:rPr lang="de-DE" dirty="0" err="1"/>
              <a:t>Sensorzurodnung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761E4-A4DC-4230-AF2B-A9C430E127A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217488" y="4249763"/>
            <a:ext cx="9467850" cy="1471587"/>
          </a:xfrm>
        </p:spPr>
        <p:txBody>
          <a:bodyPr/>
          <a:lstStyle/>
          <a:p>
            <a:r>
              <a:rPr lang="de-DE" dirty="0"/>
              <a:t>1 gibt </a:t>
            </a:r>
            <a:r>
              <a:rPr lang="de-DE" dirty="0" err="1"/>
              <a:t>DistanceAbs</a:t>
            </a:r>
            <a:r>
              <a:rPr lang="de-DE" dirty="0"/>
              <a:t>, den gesamten Abstand der beiden Scheibenmittelpunkte zueinander an</a:t>
            </a:r>
          </a:p>
          <a:p>
            <a:r>
              <a:rPr lang="de-DE" dirty="0"/>
              <a:t>2 gibt </a:t>
            </a:r>
            <a:r>
              <a:rPr lang="de-DE" dirty="0" err="1"/>
              <a:t>DistanceX</a:t>
            </a:r>
            <a:r>
              <a:rPr lang="de-DE" dirty="0"/>
              <a:t>, den Abstand der Scheibenmittelpunkte auf der X-Achse an</a:t>
            </a:r>
          </a:p>
          <a:p>
            <a:r>
              <a:rPr lang="de-DE" dirty="0"/>
              <a:t>3 gibt </a:t>
            </a:r>
            <a:r>
              <a:rPr lang="de-DE" dirty="0" err="1"/>
              <a:t>DistanceY</a:t>
            </a:r>
            <a:r>
              <a:rPr lang="de-DE" dirty="0"/>
              <a:t>, den Abstand der Scheibenmittelpunkte auf der Y-Achse an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C23CC0-43A5-4272-83EA-35B048CD4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09" r="59457" b="45415"/>
          <a:stretch/>
        </p:blipFill>
        <p:spPr>
          <a:xfrm>
            <a:off x="217488" y="854101"/>
            <a:ext cx="9485666" cy="326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86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6D2C-750A-4E1F-A896-007D8642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Robot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96BB1-504B-4007-AE4B-FE57E2E571A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17488" y="3308046"/>
            <a:ext cx="9467850" cy="2413304"/>
          </a:xfrm>
        </p:spPr>
        <p:txBody>
          <a:bodyPr/>
          <a:lstStyle/>
          <a:p>
            <a:r>
              <a:rPr lang="de-DE" dirty="0"/>
              <a:t>1, 2, 3  geben TCP Position RX, RY und RZ,  Rotation des Tool Center Point (TCP) um die X-, Y-, Z-Achse an</a:t>
            </a:r>
          </a:p>
          <a:p>
            <a:r>
              <a:rPr lang="de-DE" dirty="0"/>
              <a:t>4, 5, 6 geben die TCP Position X, Y und Z, Position des TCP im Ursprungskoordinatensystem des Roboters an</a:t>
            </a:r>
          </a:p>
          <a:p>
            <a:r>
              <a:rPr lang="de-DE" dirty="0"/>
              <a:t>7 gibt </a:t>
            </a:r>
            <a:r>
              <a:rPr lang="de-DE" dirty="0" err="1"/>
              <a:t>GatePos_real_mm</a:t>
            </a:r>
            <a:r>
              <a:rPr lang="de-DE" dirty="0"/>
              <a:t>, die Gate Position in mm an. Dieser Sensor wird wichtig zur Zuordnung der </a:t>
            </a:r>
            <a:r>
              <a:rPr lang="de-DE" dirty="0" err="1"/>
              <a:t>Greiferposition</a:t>
            </a:r>
            <a:r>
              <a:rPr lang="de-DE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34D98F2-A806-4D83-99BB-2ADBDB2DE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48" r="58824" b="34635"/>
          <a:stretch/>
        </p:blipFill>
        <p:spPr>
          <a:xfrm>
            <a:off x="217488" y="863600"/>
            <a:ext cx="4946183" cy="241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1780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069e6279-5c7f-4421-9dba-a6888cfc0970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crbeFIR9Nlkue6E1qknF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Ajg9hgYwvKp6vnMCQnBw"/>
</p:tagLst>
</file>

<file path=ppt/theme/theme1.xml><?xml version="1.0" encoding="utf-8"?>
<a:theme xmlns:a="http://schemas.openxmlformats.org/drawingml/2006/main" name="Universität Siegen">
  <a:themeElements>
    <a:clrScheme name="WZL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7DDF2"/>
      </a:accent1>
      <a:accent2>
        <a:srgbClr val="00549F"/>
      </a:accent2>
      <a:accent3>
        <a:srgbClr val="8EBAE5"/>
      </a:accent3>
      <a:accent4>
        <a:srgbClr val="407FB7"/>
      </a:accent4>
      <a:accent5>
        <a:srgbClr val="CC071E"/>
      </a:accent5>
      <a:accent6>
        <a:srgbClr val="F6A800"/>
      </a:accent6>
      <a:hlink>
        <a:srgbClr val="8EBAE5"/>
      </a:hlink>
      <a:folHlink>
        <a:srgbClr val="407FB7"/>
      </a:folHlink>
    </a:clrScheme>
    <a:fontScheme name="WZ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079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dirty="0" err="1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ZL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7DDF2"/>
        </a:accent1>
        <a:accent2>
          <a:srgbClr val="00549F"/>
        </a:accent2>
        <a:accent3>
          <a:srgbClr val="8EBAE5"/>
        </a:accent3>
        <a:accent4>
          <a:srgbClr val="407FB7"/>
        </a:accent4>
        <a:accent5>
          <a:srgbClr val="CC071E"/>
        </a:accent5>
        <a:accent6>
          <a:srgbClr val="F6A800"/>
        </a:accent6>
        <a:hlink>
          <a:srgbClr val="8EBAE5"/>
        </a:hlink>
        <a:folHlink>
          <a:srgbClr val="407FB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Uni_Siegen.pptx" id="{2DFC1E86-BC84-43B8-A307-89DA4E65E6F1}" vid="{1CABC921-3B85-437D-B974-5947635B108F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1C1FF"/>
      </a:accent1>
      <a:accent2>
        <a:srgbClr val="0000FF"/>
      </a:accent2>
      <a:accent3>
        <a:srgbClr val="FFFFFF"/>
      </a:accent3>
      <a:accent4>
        <a:srgbClr val="000000"/>
      </a:accent4>
      <a:accent5>
        <a:srgbClr val="DDDDFF"/>
      </a:accent5>
      <a:accent6>
        <a:srgbClr val="0000E7"/>
      </a:accent6>
      <a:hlink>
        <a:srgbClr val="9B9BFF"/>
      </a:hlink>
      <a:folHlink>
        <a:srgbClr val="6969F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1C1FF"/>
      </a:accent1>
      <a:accent2>
        <a:srgbClr val="0000FF"/>
      </a:accent2>
      <a:accent3>
        <a:srgbClr val="FFFFFF"/>
      </a:accent3>
      <a:accent4>
        <a:srgbClr val="000000"/>
      </a:accent4>
      <a:accent5>
        <a:srgbClr val="DDDDFF"/>
      </a:accent5>
      <a:accent6>
        <a:srgbClr val="0000E7"/>
      </a:accent6>
      <a:hlink>
        <a:srgbClr val="9B9BFF"/>
      </a:hlink>
      <a:folHlink>
        <a:srgbClr val="6969F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720</Words>
  <Application>Microsoft Office PowerPoint</Application>
  <PresentationFormat>A4-Papier (210 x 297 mm)</PresentationFormat>
  <Paragraphs>57</Paragraphs>
  <Slides>12</Slides>
  <Notes>2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Wingdings</vt:lpstr>
      <vt:lpstr>Universität Siegen</vt:lpstr>
      <vt:lpstr>think-cell Folie</vt:lpstr>
      <vt:lpstr>Erläuterungen zur Demozelle</vt:lpstr>
      <vt:lpstr>Ordnerübersicht</vt:lpstr>
      <vt:lpstr>Allgemeine Erläuterungen</vt:lpstr>
      <vt:lpstr>Bilddateien zur Bestimmung der UseCase-relevanten TimeStamps</vt:lpstr>
      <vt:lpstr>Allgemeine Erläuterungen der Exceldateien</vt:lpstr>
      <vt:lpstr>Conveyor Speed Sensorzuordnung</vt:lpstr>
      <vt:lpstr>Gate Sensorzuordnung</vt:lpstr>
      <vt:lpstr>Quality Control Sensorzurodnung</vt:lpstr>
      <vt:lpstr>Robot Position</vt:lpstr>
      <vt:lpstr>Vibration Sensorzuordnung</vt:lpstr>
      <vt:lpstr>Zuordnung der Zeitstempel zu einzelnen Produkten</vt:lpstr>
      <vt:lpstr>Video der Montage zur Veranschaulichung des Montageablaufs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Erläuterungen zur Demozelle</dc:title>
  <dc:subject/>
  <dc:creator>Milan Bamberg</dc:creator>
  <cp:keywords/>
  <dc:description/>
  <cp:lastModifiedBy>Milan Bamberg</cp:lastModifiedBy>
  <cp:revision>7</cp:revision>
  <dcterms:created xsi:type="dcterms:W3CDTF">2020-08-22T13:57:45Z</dcterms:created>
  <dcterms:modified xsi:type="dcterms:W3CDTF">2020-08-25T15:37:33Z</dcterms:modified>
  <cp:category/>
</cp:coreProperties>
</file>

<file path=docProps/thumbnail.jpeg>
</file>